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9"/>
  </p:notesMasterIdLst>
  <p:sldIdLst>
    <p:sldId id="256" r:id="rId2"/>
    <p:sldId id="270" r:id="rId3"/>
    <p:sldId id="257" r:id="rId4"/>
    <p:sldId id="258" r:id="rId5"/>
    <p:sldId id="259" r:id="rId6"/>
    <p:sldId id="260" r:id="rId7"/>
    <p:sldId id="261" r:id="rId8"/>
    <p:sldId id="271" r:id="rId9"/>
    <p:sldId id="272" r:id="rId10"/>
    <p:sldId id="262" r:id="rId11"/>
    <p:sldId id="264" r:id="rId12"/>
    <p:sldId id="263" r:id="rId13"/>
    <p:sldId id="265" r:id="rId14"/>
    <p:sldId id="266" r:id="rId15"/>
    <p:sldId id="267" r:id="rId16"/>
    <p:sldId id="268"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7"/>
    <p:restoredTop sz="78264"/>
  </p:normalViewPr>
  <p:slideViewPr>
    <p:cSldViewPr snapToGrid="0" snapToObjects="1" showGuides="1">
      <p:cViewPr>
        <p:scale>
          <a:sx n="163" d="100"/>
          <a:sy n="163" d="100"/>
        </p:scale>
        <p:origin x="16" y="-242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10.xml"/><Relationship Id="rId8" Type="http://schemas.openxmlformats.org/officeDocument/2006/relationships/slide" Target="slides/slide11.xml"/><Relationship Id="rId9" Type="http://schemas.openxmlformats.org/officeDocument/2006/relationships/slide" Target="slides/slide12.xml"/><Relationship Id="rId10"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9/12/16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本手法では、先ほどの先行研究と同様、パッセンジャー変異に着目します</a:t>
            </a:r>
            <a:r>
              <a:rPr lang="ja-JP" altLang="en-US" dirty="0" smtClean="0"/>
              <a:t>。</a:t>
            </a:r>
            <a:endParaRPr lang="en-US" altLang="ja-JP" dirty="0" smtClean="0"/>
          </a:p>
          <a:p>
            <a:r>
              <a:rPr lang="ja-JP" altLang="en-US" dirty="0" smtClean="0"/>
              <a:t>各部分型</a:t>
            </a:r>
            <a:r>
              <a:rPr lang="ja-JP" altLang="en-US" dirty="0" smtClean="0"/>
              <a:t>で新規に生じるパッセンジャー変異がどのようなアレル頻度分布を持つかを、</a:t>
            </a:r>
            <a:r>
              <a:rPr lang="en-US" altLang="ja-JP" dirty="0" smtClean="0"/>
              <a:t>Wright-Fisher</a:t>
            </a:r>
            <a:r>
              <a:rPr lang="ja-JP" altLang="en-US" dirty="0" smtClean="0"/>
              <a:t>過程を応用してモデル化</a:t>
            </a:r>
            <a:r>
              <a:rPr lang="ja-JP" altLang="en-US" dirty="0" smtClean="0"/>
              <a:t>しました。</a:t>
            </a:r>
            <a:endParaRPr lang="en-US" altLang="ja-JP" dirty="0" smtClean="0"/>
          </a:p>
          <a:p>
            <a:r>
              <a:rPr lang="ja-JP" altLang="en-US" dirty="0" smtClean="0"/>
              <a:t>変異</a:t>
            </a:r>
            <a:r>
              <a:rPr lang="ja-JP" altLang="en-US" dirty="0" smtClean="0"/>
              <a:t>アレルを持つ細胞と持たない細胞の分裂はランダムであることから、変異アレル頻度は細胞分裂とともに拡散し、時間</a:t>
            </a:r>
            <a:r>
              <a:rPr lang="en-US" altLang="ja-JP" dirty="0" smtClean="0"/>
              <a:t>t</a:t>
            </a:r>
            <a:r>
              <a:rPr lang="ja-JP" altLang="en-US" dirty="0" smtClean="0"/>
              <a:t>の間</a:t>
            </a:r>
            <a:r>
              <a:rPr lang="ja-JP" altLang="en-US" dirty="0" smtClean="0"/>
              <a:t>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a:t>
            </a:r>
            <a:r>
              <a:rPr lang="ja-JP" altLang="en-US" dirty="0" smtClean="0"/>
              <a:t>を全細胞数、全時刻に</a:t>
            </a:r>
            <a:r>
              <a:rPr lang="ja-JP" altLang="en-US" dirty="0" smtClean="0"/>
              <a:t>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a:p>
            <a:r>
              <a:rPr lang="en-US" altLang="ja-JP" dirty="0" smtClean="0"/>
              <a:t>Identification of neutral</a:t>
            </a:r>
            <a:r>
              <a:rPr lang="en-US" altLang="ja-JP" baseline="0" dirty="0" smtClean="0"/>
              <a:t> evolution </a:t>
            </a:r>
            <a:r>
              <a:rPr lang="ja-JP" altLang="en-US" baseline="0" dirty="0" smtClean="0"/>
              <a:t>を引用</a:t>
            </a:r>
            <a:r>
              <a:rPr lang="en-US" altLang="ja-JP" baseline="0" dirty="0" smtClean="0"/>
              <a:t> (</a:t>
            </a:r>
            <a:r>
              <a:rPr lang="ja-JP" altLang="en-US" baseline="0" dirty="0" smtClean="0"/>
              <a:t>実証にもなる</a:t>
            </a:r>
            <a:r>
              <a:rPr lang="en-US" altLang="ja-JP" baseline="0" dirty="0" smtClean="0"/>
              <a:t>)</a:t>
            </a:r>
          </a:p>
          <a:p>
            <a:r>
              <a:rPr lang="ja-JP" altLang="en-US" baseline="0" dirty="0" smtClean="0"/>
              <a:t>中立的浮動は自分語</a:t>
            </a:r>
            <a:endParaRPr lang="en-US" altLang="ja-JP" baseline="0" dirty="0" smtClean="0"/>
          </a:p>
          <a:p>
            <a:r>
              <a:rPr lang="ja-JP" altLang="en-US" baseline="0" dirty="0" smtClean="0"/>
              <a:t>自分語を使わずに、初見でわかるような構成・表現に</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45629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以上で求められた変異アレル頻度分布と、部分型誕生時刻との関係をバイオリンプロットで表す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各一塩基</a:t>
            </a:r>
            <a:r>
              <a:rPr lang="ja-JP" altLang="en-US" dirty="0" smtClean="0"/>
              <a:t>多型位置に</a:t>
            </a:r>
            <a:r>
              <a:rPr lang="ja-JP" altLang="en-US" dirty="0" smtClean="0"/>
              <a:t>おけるリードの出力確率は、部分型の構成比と変異アレル頻度から計算されるパラメータ</a:t>
            </a:r>
            <a:r>
              <a:rPr lang="en-US" altLang="ja-JP" dirty="0" smtClean="0"/>
              <a:t>mu</a:t>
            </a:r>
            <a:r>
              <a:rPr lang="ja-JP" altLang="en-US" dirty="0" smtClean="0"/>
              <a:t>を用いた二項分布で表されます。ミューは、左図のように、腫瘍に存在する全コピー中の何本が変異コピーなのかという割合を表しています。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09569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次にリザルトですが、正解の誕生時刻</a:t>
            </a:r>
            <a:r>
              <a:rPr lang="en-US" altLang="ja-JP" dirty="0" smtClean="0"/>
              <a:t>t, </a:t>
            </a:r>
            <a:r>
              <a:rPr lang="ja-JP" altLang="en-US" dirty="0" smtClean="0"/>
              <a:t>部分型構成比</a:t>
            </a:r>
            <a:r>
              <a:rPr lang="en-US" altLang="ja-JP" dirty="0" smtClean="0"/>
              <a:t>n</a:t>
            </a:r>
            <a:r>
              <a:rPr lang="ja-JP" altLang="en-US" dirty="0" smtClean="0"/>
              <a:t>を用意し、これに</a:t>
            </a:r>
            <a:r>
              <a:rPr lang="ja-JP" altLang="en-US" dirty="0" smtClean="0"/>
              <a:t>基づいて計算</a:t>
            </a:r>
            <a:r>
              <a:rPr lang="ja-JP" altLang="en-US" dirty="0" smtClean="0"/>
              <a:t>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a:t>
            </a:r>
            <a:r>
              <a:rPr lang="ja-JP" altLang="en-US" dirty="0" smtClean="0"/>
              <a:t>、最急降下法によって解を求めました。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7096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smtClean="0"/>
              <a:t>t,n</a:t>
            </a:r>
            <a:r>
              <a:rPr lang="ja-JP" altLang="en-US" dirty="0" smtClean="0"/>
              <a:t>のパラメータを推定した結果は右図のようになり、</a:t>
            </a:r>
            <a:r>
              <a:rPr lang="en-US" altLang="ja-JP" dirty="0" smtClean="0"/>
              <a:t>SNV</a:t>
            </a:r>
            <a:r>
              <a:rPr lang="ja-JP" altLang="en-US" dirty="0" smtClean="0"/>
              <a:t>の数が</a:t>
            </a:r>
            <a:r>
              <a:rPr lang="ja-JP" altLang="en-US" dirty="0" smtClean="0"/>
              <a:t>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dirty="0"/>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a:t>
            </a:r>
            <a:r>
              <a:rPr lang="ja-JP" altLang="en-US" dirty="0" smtClean="0"/>
              <a:t>基礎となって</a:t>
            </a:r>
            <a:r>
              <a:rPr lang="ja-JP" altLang="en-US" dirty="0" smtClean="0"/>
              <a:t>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a:t>
            </a:r>
            <a:r>
              <a:rPr lang="ja-JP" altLang="en-US" baseline="0" dirty="0" smtClean="0"/>
              <a:t>、左の図のように、抗</a:t>
            </a:r>
            <a:r>
              <a:rPr lang="ja-JP" altLang="en-US" baseline="0" dirty="0" smtClean="0"/>
              <a:t>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a:t>
            </a:r>
            <a:r>
              <a:rPr lang="ja-JP" altLang="en-US" baseline="0" dirty="0" smtClean="0"/>
              <a:t>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r>
              <a:rPr lang="ja-JP" altLang="en-US" dirty="0" smtClean="0"/>
              <a:t>以上から、本研究で解くべき問題は、各一塩基多型の位置におけるリード総数と変異リード数から、各部分型</a:t>
            </a:r>
            <a:r>
              <a:rPr lang="ja-JP" altLang="en-US" dirty="0" smtClean="0"/>
              <a:t>の構成比</a:t>
            </a:r>
            <a:r>
              <a:rPr lang="ja-JP" altLang="en-US" dirty="0" smtClean="0"/>
              <a:t>・誕生時刻および増殖率を推定することになります。</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a:t>
                </a:r>
                <a:r>
                  <a:rPr lang="ja-JP" altLang="en-US" dirty="0" smtClean="0"/>
                  <a:t>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、変異</a:t>
                </a:r>
                <a:r>
                  <a:rPr lang="ja-JP" altLang="en-US" dirty="0" smtClean="0"/>
                  <a:t>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a:t>
                </a:r>
                <a:r>
                  <a:rPr lang="ja-JP" altLang="en-US" dirty="0" smtClean="0"/>
                  <a:t>の</a:t>
                </a:r>
                <a:r>
                  <a:rPr lang="en-US" altLang="ja-JP" dirty="0" smtClean="0"/>
                  <a:t>NGS</a:t>
                </a:r>
                <a:r>
                  <a:rPr lang="ja-JP" altLang="en-US" dirty="0" smtClean="0"/>
                  <a:t>データ</a:t>
                </a:r>
                <a:r>
                  <a:rPr lang="ja-JP" altLang="en-US" dirty="0" smtClean="0"/>
                  <a:t>をもとに追試を行ったのが左の図になりますが</a:t>
                </a:r>
                <a:r>
                  <a:rPr lang="ja-JP" altLang="en-US" dirty="0" smtClean="0"/>
                  <a:t>、</a:t>
                </a:r>
                <a:endParaRPr lang="en-US" altLang="ja-JP" dirty="0" smtClean="0"/>
              </a:p>
              <a:p>
                <a:r>
                  <a:rPr lang="ja-JP" altLang="en-US" dirty="0" smtClean="0"/>
                  <a:t>パッセンジャー変異</a:t>
                </a:r>
                <a:r>
                  <a:rPr lang="ja-JP" altLang="en-US" dirty="0" smtClean="0"/>
                  <a:t>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a:t>
                </a:r>
                <a:r>
                  <a:rPr lang="ja-JP" altLang="en-US" dirty="0" smtClean="0"/>
                  <a:t>、中立</a:t>
                </a:r>
                <a:r>
                  <a:rPr lang="ja-JP" altLang="en-US" dirty="0" smtClean="0"/>
                  <a:t>進化</a:t>
                </a:r>
                <a:r>
                  <a:rPr lang="ja-JP" altLang="en-US" dirty="0" smtClean="0"/>
                  <a:t>がほぼ成立</a:t>
                </a:r>
                <a:r>
                  <a:rPr lang="ja-JP" altLang="en-US" dirty="0" smtClean="0"/>
                  <a:t>していることがわかります。</a:t>
                </a:r>
                <a:endParaRPr lang="en-US" altLang="ja-JP" dirty="0" smtClean="0"/>
              </a:p>
              <a:p>
                <a:r>
                  <a:rPr lang="ja-JP" altLang="en-US" dirty="0" smtClean="0"/>
                  <a:t>このように、単一</a:t>
                </a:r>
                <a:r>
                  <a:rPr lang="ja-JP" altLang="en-US" dirty="0" smtClean="0"/>
                  <a:t>の部分型のみで構成されている腫瘍であれば、線形回帰で増殖率を推定</a:t>
                </a:r>
                <a:r>
                  <a:rPr lang="ja-JP" altLang="en-US" dirty="0" smtClean="0"/>
                  <a:t>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48287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a:t>
            </a:r>
            <a:r>
              <a:rPr lang="ja-JP" altLang="en-US" dirty="0" smtClean="0"/>
              <a:t>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a:t>
            </a:r>
            <a:r>
              <a:rPr lang="ja-JP" altLang="en-US" dirty="0" smtClean="0"/>
              <a:t>混合分布モデル</a:t>
            </a:r>
            <a:r>
              <a:rPr lang="ja-JP" altLang="en-US" dirty="0" smtClean="0"/>
              <a:t>のパラメータ推定問題に帰着することにより、</a:t>
            </a:r>
            <a:endParaRPr lang="en-US" altLang="ja-JP" dirty="0" smtClean="0"/>
          </a:p>
          <a:p>
            <a:r>
              <a:rPr lang="ja-JP" altLang="en-US" dirty="0" smtClean="0"/>
              <a:t>各部分型の増殖率を</a:t>
            </a:r>
            <a:r>
              <a:rPr lang="ja-JP" altLang="en-US" smtClean="0"/>
              <a:t>推定</a:t>
            </a:r>
            <a:r>
              <a:rPr lang="ja-JP" altLang="en-US" smtClean="0"/>
              <a:t>する手法を</a:t>
            </a:r>
            <a:r>
              <a:rPr lang="ja-JP" altLang="en-US" dirty="0" smtClean="0"/>
              <a:t>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181920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9/12/16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4437529" y="2070943"/>
            <a:ext cx="3888786" cy="3880773"/>
          </a:xfrm>
          <a:solidFill>
            <a:schemeClr val="bg1"/>
          </a:solidFill>
        </p:spPr>
        <p:txBody>
          <a:bodyPr/>
          <a:lstStyle/>
          <a:p>
            <a:r>
              <a:rPr lang="ja-JP" altLang="en-US" smtClean="0"/>
              <a:t>部分型の誕生時刻が早いほど、部分型内部で起こった変異は集団内に固定しやすい。</a:t>
            </a:r>
            <a:endParaRPr lang="en-US" altLang="ja-JP" dirty="0" smtClean="0"/>
          </a:p>
          <a:p>
            <a:endParaRPr lang="en-US" altLang="ja-JP" dirty="0" smtClean="0"/>
          </a:p>
          <a:p>
            <a:r>
              <a:rPr lang="ja-JP" altLang="en-US" smtClean="0"/>
              <a:t>この関係を逆に利用</a:t>
            </a:r>
            <a:endParaRPr lang="en-US" altLang="ja-JP" dirty="0"/>
          </a:p>
          <a:p>
            <a:pPr marL="457200" lvl="1" indent="0">
              <a:buNone/>
            </a:pPr>
            <a:r>
              <a:rPr lang="ja-JP" altLang="en-US" sz="1800" smtClean="0"/>
              <a:t>観測される変異アレル頻度分布</a:t>
            </a:r>
            <a:endParaRPr lang="en-US" altLang="ja-JP" sz="1800" dirty="0" smtClean="0"/>
          </a:p>
          <a:p>
            <a:pPr marL="457200" lvl="1" indent="0">
              <a:buNone/>
            </a:pPr>
            <a:endParaRPr lang="en-US" dirty="0"/>
          </a:p>
          <a:p>
            <a:pPr marL="457200" lvl="1" indent="0">
              <a:buNone/>
            </a:pPr>
            <a:r>
              <a:rPr lang="ja-JP" altLang="en-US" sz="1800" smtClean="0"/>
              <a:t>各部分型の誕生時刻を最尤推定</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336918" y="4207017"/>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800" y="3741655"/>
            <a:ext cx="1596554" cy="468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a:xfrm>
            <a:off x="3169975" y="2098978"/>
            <a:ext cx="5015663" cy="3880773"/>
          </a:xfrm>
          <a:noFill/>
        </p:spPr>
        <p:txBody>
          <a:bodyPr/>
          <a:lstStyle/>
          <a:p>
            <a:r>
              <a:rPr lang="ja-JP" altLang="en-US" smtClean="0"/>
              <a:t>実際に観測される変異アレル頻度</a:t>
            </a:r>
            <a:endParaRPr lang="en-US" altLang="ja-JP" dirty="0"/>
          </a:p>
          <a:p>
            <a:pPr marL="400050" lvl="1" indent="0">
              <a:buNone/>
            </a:pPr>
            <a:r>
              <a:rPr lang="ja-JP" altLang="en-US" sz="1800" smtClean="0"/>
              <a:t>ー</a:t>
            </a:r>
            <a:r>
              <a:rPr lang="en-US" altLang="ja-JP" sz="1800" dirty="0" smtClean="0"/>
              <a:t> </a:t>
            </a:r>
            <a:r>
              <a:rPr lang="ja-JP" altLang="en-US" sz="1800" smtClean="0">
                <a:solidFill>
                  <a:srgbClr val="FF0000"/>
                </a:solidFill>
              </a:rPr>
              <a:t>部分型の平均像</a:t>
            </a:r>
            <a:endParaRPr lang="en-US" altLang="ja-JP" sz="1800" dirty="0" smtClean="0">
              <a:solidFill>
                <a:srgbClr val="FF0000"/>
              </a:solidFill>
            </a:endParaRPr>
          </a:p>
          <a:p>
            <a:pPr marL="400050" lvl="1" indent="0">
              <a:buNone/>
            </a:pPr>
            <a:endParaRPr lang="en-US" altLang="ja-JP" dirty="0" smtClean="0"/>
          </a:p>
          <a:p>
            <a:r>
              <a:rPr lang="ja-JP" altLang="en-US" smtClean="0"/>
              <a:t>リード</a:t>
            </a:r>
            <a:r>
              <a:rPr lang="en-US" dirty="0" smtClean="0"/>
              <a:t>M</a:t>
            </a:r>
            <a:r>
              <a:rPr lang="ja-JP" altLang="en-US" smtClean="0"/>
              <a:t>本中</a:t>
            </a:r>
            <a:r>
              <a:rPr lang="en-US" altLang="ja-JP" dirty="0" smtClean="0"/>
              <a:t>m</a:t>
            </a:r>
            <a:r>
              <a:rPr lang="ja-JP" altLang="en-US" smtClean="0"/>
              <a:t>本が変異リードである確率</a:t>
            </a:r>
            <a:endParaRPr lang="en-US" altLang="ja-JP" dirty="0" smtClean="0"/>
          </a:p>
        </p:txBody>
      </p:sp>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a:t>1</a:t>
                </a:r>
                <a:r>
                  <a:rPr lang="ja-JP" altLang="en-US" dirty="0" smtClean="0"/>
                  <a:t>内の</a:t>
                </a:r>
                <a:r>
                  <a:rPr lang="ja-JP" altLang="en-US" dirty="0" smtClean="0"/>
                  <a:t>変異を</a:t>
                </a:r>
                <a:r>
                  <a:rPr lang="ja-JP" altLang="en-US" dirty="0" smtClean="0"/>
                  <a:t>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3</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内</a:t>
                </a:r>
                <a:r>
                  <a:rPr lang="ja-JP" altLang="en-US" dirty="0"/>
                  <a:t>の</a:t>
                </a:r>
                <a:r>
                  <a:rPr lang="ja-JP" altLang="en-US" dirty="0" smtClean="0"/>
                  <a:t>変異を</a:t>
                </a:r>
                <a:r>
                  <a:rPr lang="ja-JP" altLang="en-US" dirty="0" smtClean="0"/>
                  <a:t>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3"/>
                <a:stretch>
                  <a:fillRect l="-1000" t="-24691"/>
                </a:stretch>
              </a:blipFill>
            </p:spPr>
            <p:txBody>
              <a:bodyPr/>
              <a:lstStyle/>
              <a:p>
                <a:r>
                  <a:rPr lang="en-US">
                    <a:noFill/>
                  </a:rPr>
                  <a:t> </a:t>
                </a:r>
              </a:p>
            </p:txBody>
          </p:sp>
        </mc:Fallback>
      </mc:AlternateContent>
      <p:pic>
        <p:nvPicPr>
          <p:cNvPr id="29" name="Picture 28"/>
          <p:cNvPicPr>
            <a:picLocks noChangeAspect="1"/>
          </p:cNvPicPr>
          <p:nvPr/>
        </p:nvPicPr>
        <p:blipFill>
          <a:blip r:embed="rId4"/>
          <a:stretch>
            <a:fillRect/>
          </a:stretch>
        </p:blipFill>
        <p:spPr>
          <a:xfrm>
            <a:off x="6048373" y="5235691"/>
            <a:ext cx="1497106" cy="615997"/>
          </a:xfrm>
          <a:prstGeom prst="rect">
            <a:avLst/>
          </a:prstGeom>
        </p:spPr>
      </p:pic>
      <p:pic>
        <p:nvPicPr>
          <p:cNvPr id="30" name="Picture 29"/>
          <p:cNvPicPr>
            <a:picLocks noChangeAspect="1"/>
          </p:cNvPicPr>
          <p:nvPr/>
        </p:nvPicPr>
        <p:blipFill>
          <a:blip r:embed="rId5"/>
          <a:stretch>
            <a:fillRect/>
          </a:stretch>
        </p:blipFill>
        <p:spPr>
          <a:xfrm>
            <a:off x="3422875" y="3818842"/>
            <a:ext cx="4574479" cy="357116"/>
          </a:xfrm>
          <a:prstGeom prst="rect">
            <a:avLst/>
          </a:prstGeom>
        </p:spPr>
      </p:pic>
      <p:pic>
        <p:nvPicPr>
          <p:cNvPr id="31" name="Picture 30"/>
          <p:cNvPicPr>
            <a:picLocks noChangeAspect="1"/>
          </p:cNvPicPr>
          <p:nvPr/>
        </p:nvPicPr>
        <p:blipFill>
          <a:blip r:embed="rId6"/>
          <a:stretch>
            <a:fillRect/>
          </a:stretch>
        </p:blipFill>
        <p:spPr>
          <a:xfrm>
            <a:off x="3777222" y="4510441"/>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926" y="6051049"/>
            <a:ext cx="2249962" cy="611832"/>
          </a:xfrm>
          <a:prstGeom prst="rect">
            <a:avLst/>
          </a:prstGeom>
        </p:spPr>
      </p:pic>
      <p:sp>
        <p:nvSpPr>
          <p:cNvPr id="7" name="TextBox 6"/>
          <p:cNvSpPr txBox="1"/>
          <p:nvPr/>
        </p:nvSpPr>
        <p:spPr>
          <a:xfrm>
            <a:off x="4246083" y="4204304"/>
            <a:ext cx="4813818" cy="369332"/>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から計算される分布</a:t>
            </a:r>
            <a:endParaRPr lang="en-US" altLang="ja-JP" dirty="0" smtClean="0">
              <a:solidFill>
                <a:srgbClr val="0432FF"/>
              </a:solidFill>
            </a:endParaRPr>
          </a:p>
        </p:txBody>
      </p:sp>
      <p:cxnSp>
        <p:nvCxnSpPr>
          <p:cNvPr id="46" name="Straight Arrow Connector 45"/>
          <p:cNvCxnSpPr>
            <a:endCxn id="5" idx="3"/>
          </p:cNvCxnSpPr>
          <p:nvPr/>
        </p:nvCxnSpPr>
        <p:spPr>
          <a:xfrm flipH="1" flipV="1">
            <a:off x="7997354" y="3975962"/>
            <a:ext cx="519629" cy="273547"/>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446" y="1837766"/>
                <a:ext cx="7333129" cy="4203598"/>
              </a:xfrm>
              <a:noFill/>
            </p:spPr>
            <p:txBody>
              <a:bodyPr/>
              <a:lstStyle/>
              <a:p>
                <a:r>
                  <a:rPr lang="ja-JP" altLang="en-US" smtClean="0"/>
                  <a:t>正解の</a:t>
                </a:r>
                <a:r>
                  <a:rPr lang="ja-JP" altLang="en-US" smtClean="0">
                    <a:solidFill>
                      <a:srgbClr val="FF0000"/>
                    </a:solidFill>
                  </a:rPr>
                  <a:t>誕生時刻</a:t>
                </a:r>
                <a14:m>
                  <m:oMath xmlns:m="http://schemas.openxmlformats.org/officeDocument/2006/math">
                    <m:r>
                      <a:rPr lang="en-US" altLang="ja-JP" i="1" smtClean="0">
                        <a:solidFill>
                          <a:srgbClr val="FF0000"/>
                        </a:solidFill>
                        <a:latin typeface="Cambria Math" charset="0"/>
                      </a:rPr>
                      <m:t>𝑡</m:t>
                    </m:r>
                  </m:oMath>
                </a14:m>
                <a:r>
                  <a:rPr lang="en-US" altLang="ja-JP" dirty="0" smtClean="0"/>
                  <a:t>, </a:t>
                </a:r>
                <a:r>
                  <a:rPr lang="ja-JP" altLang="en-US" smtClean="0">
                    <a:solidFill>
                      <a:srgbClr val="FF0000"/>
                    </a:solidFill>
                  </a:rPr>
                  <a:t>構成比</a:t>
                </a:r>
                <a14:m>
                  <m:oMath xmlns:m="http://schemas.openxmlformats.org/officeDocument/2006/math">
                    <m:r>
                      <a:rPr lang="en-US" altLang="ja-JP" i="1" smtClean="0">
                        <a:solidFill>
                          <a:srgbClr val="FF0000"/>
                        </a:solidFill>
                        <a:latin typeface="Cambria Math" charset="0"/>
                      </a:rPr>
                      <m:t>𝑛</m:t>
                    </m:r>
                  </m:oMath>
                </a14:m>
                <a:r>
                  <a:rPr lang="ja-JP" altLang="en-US" smtClean="0"/>
                  <a:t>を用意</a:t>
                </a:r>
                <a:endParaRPr lang="en-US" altLang="ja-JP" dirty="0" smtClean="0"/>
              </a:p>
              <a:p>
                <a:r>
                  <a:rPr lang="ja-JP" altLang="en-US" smtClean="0"/>
                  <a:t>上記</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smtClean="0"/>
                  <a:t>に基づき計算される変異アレル頻度からリードを生成</a:t>
                </a:r>
                <a:endParaRPr lang="en-US" altLang="ja-JP" dirty="0" smtClean="0"/>
              </a:p>
              <a:p>
                <a:r>
                  <a:rPr lang="ja-JP" altLang="en-US" smtClean="0"/>
                  <a:t>生成したリードから、</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smtClean="0"/>
                  <a:t>を最急降下法により最尤推定</a:t>
                </a:r>
                <a:endParaRPr lang="en-US" altLang="ja-JP" dirty="0"/>
              </a:p>
              <a:p>
                <a:endParaRPr lang="en-US" altLang="ja-JP" dirty="0"/>
              </a:p>
              <a:p>
                <a:endParaRPr lang="en-US" altLang="ja-JP" dirty="0"/>
              </a:p>
              <a:p>
                <a:endParaRPr lang="en-US" altLang="ja-JP" dirty="0"/>
              </a:p>
              <a:p>
                <a:pPr marL="0" indent="0" algn="ctr">
                  <a:buNone/>
                </a:pPr>
                <a14:m>
                  <m:oMath xmlns:m="http://schemas.openxmlformats.org/officeDocument/2006/math">
                    <m:r>
                      <a:rPr lang="en-US" altLang="ja-JP" b="0" i="1" smtClean="0">
                        <a:latin typeface="Cambria Math" charset="0"/>
                      </a:rPr>
                      <m:t>𝐾</m:t>
                    </m:r>
                    <m:r>
                      <a:rPr lang="en-US" altLang="ja-JP" b="0" i="1" smtClean="0">
                        <a:latin typeface="Cambria Math" charset="0"/>
                      </a:rPr>
                      <m:t>=#</m:t>
                    </m:r>
                  </m:oMath>
                </a14:m>
                <a:r>
                  <a:rPr lang="en-US" altLang="ja-JP" dirty="0" smtClean="0"/>
                  <a:t>SNV loci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446" y="1837766"/>
                <a:ext cx="7333129" cy="4203598"/>
              </a:xfrm>
              <a:blipFill rotWithShape="0">
                <a:blip r:embed="rId3"/>
                <a:stretch>
                  <a:fillRect l="-249" t="-130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3555561"/>
            <a:ext cx="6965575" cy="860642"/>
          </a:xfrm>
          <a:prstGeom prst="rect">
            <a:avLst/>
          </a:prstGeom>
        </p:spPr>
      </p:pic>
      <p:pic>
        <p:nvPicPr>
          <p:cNvPr id="5" name="Picture 4"/>
          <p:cNvPicPr>
            <a:picLocks noChangeAspect="1"/>
          </p:cNvPicPr>
          <p:nvPr/>
        </p:nvPicPr>
        <p:blipFill>
          <a:blip r:embed="rId5"/>
          <a:stretch>
            <a:fillRect/>
          </a:stretch>
        </p:blipFill>
        <p:spPr>
          <a:xfrm>
            <a:off x="1057460" y="4983063"/>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a:t>集団遺伝学を応用し、変異</a:t>
            </a:r>
            <a:r>
              <a:rPr lang="ja-JP" altLang="en-US" dirty="0" smtClean="0"/>
              <a:t>アレル頻度分布から</a:t>
            </a:r>
            <a:r>
              <a:rPr lang="ja-JP" altLang="en-US" dirty="0" smtClean="0"/>
              <a:t>、各部分型</a:t>
            </a:r>
            <a:r>
              <a:rPr lang="ja-JP" altLang="en-US" dirty="0" smtClean="0"/>
              <a:t>の</a:t>
            </a:r>
            <a:r>
              <a:rPr lang="ja-JP" altLang="en-US" dirty="0" smtClean="0">
                <a:solidFill>
                  <a:srgbClr val="FF0000"/>
                </a:solidFill>
              </a:rPr>
              <a:t>構成比</a:t>
            </a:r>
            <a:r>
              <a:rPr lang="ja-JP" altLang="en-US" dirty="0" smtClean="0"/>
              <a:t>および</a:t>
            </a:r>
            <a:r>
              <a:rPr lang="ja-JP" altLang="en-US" dirty="0" smtClean="0">
                <a:solidFill>
                  <a:srgbClr val="FF0000"/>
                </a:solidFill>
              </a:rPr>
              <a:t>誕生時刻</a:t>
            </a:r>
            <a:r>
              <a:rPr lang="ja-JP" altLang="en-US" dirty="0" smtClean="0"/>
              <a:t>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a:t>
            </a:r>
            <a:r>
              <a:rPr lang="ja-JP" altLang="en-US" dirty="0" smtClean="0"/>
              <a:t>推定できる</a:t>
            </a:r>
            <a:r>
              <a:rPr lang="ja-JP" altLang="en-US" dirty="0" smtClean="0"/>
              <a:t>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a:t>
            </a:r>
            <a:r>
              <a:rPr lang="ja-JP" altLang="en-US" dirty="0" smtClean="0"/>
              <a:t>、シーケンシング</a:t>
            </a:r>
            <a:r>
              <a:rPr lang="ja-JP" altLang="en-US" dirty="0" smtClean="0"/>
              <a:t>実データに対して適用する。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の時系列シーケンシングデータを用い、部分型の構成比および増殖率を逐次推定しながら、予後の予測、および抗がん剤投薬計画を最適化する手法を開発する。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smtClean="0"/>
              <a:t>木立尚孝</a:t>
            </a:r>
            <a:r>
              <a:rPr lang="en-US" altLang="ja-JP" dirty="0" smtClean="0"/>
              <a:t> </a:t>
            </a:r>
            <a:r>
              <a:rPr lang="ja-JP" altLang="en-US" smtClean="0"/>
              <a:t>准教授</a:t>
            </a:r>
            <a:endParaRPr lang="en-US" altLang="ja-JP" dirty="0" smtClean="0"/>
          </a:p>
          <a:p>
            <a:r>
              <a:rPr lang="ja-JP" altLang="en-US" smtClean="0"/>
              <a:t>松本拡高</a:t>
            </a:r>
            <a:r>
              <a:rPr lang="en-US" altLang="ja-JP" dirty="0" smtClean="0"/>
              <a:t> </a:t>
            </a:r>
            <a:r>
              <a:rPr lang="ja-JP" altLang="en-US" smtClean="0"/>
              <a:t>博士</a:t>
            </a:r>
            <a:endParaRPr lang="en-US" altLang="ja-JP" dirty="0" smtClean="0"/>
          </a:p>
          <a:p>
            <a:r>
              <a:rPr lang="ja-JP" altLang="en-US" smtClean="0"/>
              <a:t>河口理紗</a:t>
            </a:r>
            <a:r>
              <a:rPr lang="en-US" altLang="ja-JP" dirty="0" smtClean="0"/>
              <a:t> </a:t>
            </a:r>
            <a:r>
              <a:rPr lang="ja-JP" altLang="en-US" smtClean="0"/>
              <a:t>氏</a:t>
            </a:r>
            <a:endParaRPr lang="en-US" altLang="ja-JP" dirty="0" smtClean="0"/>
          </a:p>
          <a:p>
            <a:r>
              <a:rPr lang="ja-JP" altLang="en-US" smtClean="0"/>
              <a:t>市川悠人</a:t>
            </a:r>
            <a:r>
              <a:rPr lang="en-US" altLang="ja-JP" dirty="0" smtClean="0"/>
              <a:t> </a:t>
            </a:r>
            <a:r>
              <a:rPr lang="ja-JP" altLang="en-US" smtClean="0"/>
              <a:t>氏</a:t>
            </a:r>
            <a:endParaRPr lang="en-US" altLang="ja-JP" dirty="0" smtClean="0"/>
          </a:p>
          <a:p>
            <a:r>
              <a:rPr lang="ja-JP" altLang="en-US" smtClean="0"/>
              <a:t>小嶋泰弘</a:t>
            </a:r>
            <a:r>
              <a:rPr lang="en-US" altLang="ja-JP" dirty="0" smtClean="0"/>
              <a:t> </a:t>
            </a:r>
            <a:r>
              <a:rPr lang="ja-JP" altLang="en-US" smtClean="0"/>
              <a:t>氏</a:t>
            </a:r>
            <a:endParaRPr lang="en-US" altLang="ja-JP" dirty="0" smtClean="0"/>
          </a:p>
          <a:p>
            <a:r>
              <a:rPr lang="ja-JP" altLang="en-US" smtClean="0"/>
              <a:t>三宅博史</a:t>
            </a:r>
            <a:r>
              <a:rPr lang="en-US" altLang="ja-JP" dirty="0" smtClean="0"/>
              <a:t> </a:t>
            </a:r>
            <a:r>
              <a:rPr lang="ja-JP" altLang="en-US" smtClean="0"/>
              <a:t>氏</a:t>
            </a:r>
            <a:endParaRPr lang="en-US" altLang="ja-JP" dirty="0" smtClean="0"/>
          </a:p>
          <a:p>
            <a:endParaRPr lang="en-US" dirty="0"/>
          </a:p>
          <a:p>
            <a:pPr marL="0" indent="0">
              <a:buNone/>
            </a:pPr>
            <a:r>
              <a:rPr lang="ja-JP" altLang="en-US"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5656290" cy="4401205"/>
          </a:xfrm>
          <a:prstGeom prst="rect">
            <a:avLst/>
          </a:prstGeom>
        </p:spPr>
        <p:txBody>
          <a:bodyPr wrap="square">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a:t>
            </a:r>
            <a:r>
              <a:rPr lang="en-US" sz="2000" dirty="0" smtClean="0">
                <a:latin typeface="Trebuchet MS" charset="0"/>
              </a:rPr>
              <a:t>cell population</a:t>
            </a:r>
            <a:endParaRPr lang="en-US" sz="2000" dirty="0">
              <a:latin typeface="Trebuchet MS" charset="0"/>
            </a:endParaRP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works</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r>
              <a:rPr lang="ja-JP" altLang="en-US" dirty="0" smtClean="0"/>
              <a:t>。</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smtClean="0"/>
              <a:t>がんの部分型構成</a:t>
            </a:r>
            <a:endParaRPr lang="en-US" altLang="ja-JP" dirty="0" smtClean="0"/>
          </a:p>
          <a:p>
            <a:pPr marL="400050" lvl="1" indent="0">
              <a:buNone/>
            </a:pPr>
            <a:r>
              <a:rPr lang="ja-JP" altLang="en-US" smtClean="0"/>
              <a:t>がん治療において重要</a:t>
            </a:r>
            <a:endParaRPr lang="en-US" altLang="ja-JP" dirty="0" smtClean="0"/>
          </a:p>
          <a:p>
            <a:pPr marL="400050" lvl="1" indent="0">
              <a:buNone/>
            </a:pPr>
            <a:r>
              <a:rPr lang="en-US" altLang="ja-JP" dirty="0" smtClean="0"/>
              <a:t>Ex. </a:t>
            </a:r>
            <a:r>
              <a:rPr lang="ja-JP" altLang="en-US" smtClean="0"/>
              <a:t>部分型に応じた乳がんの標準治療ガイドライン</a:t>
            </a:r>
            <a:endParaRPr lang="en-US" altLang="ja-JP" dirty="0" smtClean="0"/>
          </a:p>
          <a:p>
            <a:r>
              <a:rPr lang="ja-JP" altLang="en-US" sz="1600" smtClean="0"/>
              <a:t>乳がんの</a:t>
            </a:r>
            <a:r>
              <a:rPr lang="en-US" altLang="ja-JP" sz="1600" dirty="0" smtClean="0"/>
              <a:t>Luminal A, Luminal B, HER2+, Basal-like</a:t>
            </a:r>
            <a:r>
              <a:rPr lang="ja-JP" altLang="en-US" sz="1600" smtClean="0"/>
              <a:t>は、免疫組織化学的に同定できる。</a:t>
            </a:r>
            <a:endParaRPr lang="en-US" altLang="ja-JP" sz="1600" dirty="0" smtClean="0"/>
          </a:p>
          <a:p>
            <a:r>
              <a:rPr lang="en-US" sz="1600" dirty="0" smtClean="0"/>
              <a:t>But </a:t>
            </a:r>
            <a:r>
              <a:rPr lang="ja-JP" altLang="en-US" sz="1600" smtClean="0"/>
              <a:t>患者に固有の部分型・未知部分型は発見不可</a:t>
            </a:r>
            <a:endParaRPr lang="en-US" altLang="ja-JP" sz="1600" dirty="0"/>
          </a:p>
          <a:p>
            <a:pPr marL="457200" lvl="1" indent="0">
              <a:buNone/>
            </a:pPr>
            <a:r>
              <a:rPr lang="ja-JP" altLang="en-US" smtClean="0"/>
              <a:t>→</a:t>
            </a:r>
            <a:r>
              <a:rPr lang="en-US" altLang="ja-JP" dirty="0" smtClean="0"/>
              <a:t> </a:t>
            </a:r>
            <a:r>
              <a:rPr lang="en-US" altLang="ja-JP" dirty="0" smtClean="0">
                <a:solidFill>
                  <a:srgbClr val="FF0000"/>
                </a:solidFill>
              </a:rPr>
              <a:t>NGS</a:t>
            </a:r>
            <a:r>
              <a:rPr lang="ja-JP" altLang="en-US" smtClean="0">
                <a:solidFill>
                  <a:srgbClr val="FF0000"/>
                </a:solidFill>
              </a:rPr>
              <a:t>データの活用</a:t>
            </a:r>
            <a:endParaRPr lang="en-US" altLang="ja-JP" dirty="0" smtClean="0">
              <a:solidFill>
                <a:srgbClr val="FF0000"/>
              </a:solidFill>
            </a:endParaRPr>
          </a:p>
          <a:p>
            <a:pPr indent="-285750"/>
            <a:r>
              <a:rPr lang="ja-JP" altLang="en-US" smtClean="0"/>
              <a:t>抗がん剤治療によってクローン進化過程が変化</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部分型構成比</a:t>
            </a:r>
            <a:r>
              <a:rPr lang="ja-JP" altLang="en-US" smtClean="0"/>
              <a:t>と</a:t>
            </a:r>
            <a:r>
              <a:rPr lang="ja-JP" altLang="en-US" smtClean="0">
                <a:solidFill>
                  <a:srgbClr val="FF0000"/>
                </a:solidFill>
              </a:rPr>
              <a:t>増殖率</a:t>
            </a:r>
            <a:r>
              <a:rPr lang="ja-JP" altLang="en-US" smtClean="0"/>
              <a:t>の推定</a:t>
            </a:r>
            <a:endParaRPr lang="en-US" altLang="ja-JP" dirty="0"/>
          </a:p>
          <a:p>
            <a:pPr marL="457200" lvl="1" indent="0">
              <a:buNone/>
            </a:pPr>
            <a:r>
              <a:rPr lang="ja-JP" altLang="en-US" smtClean="0"/>
              <a:t>→</a:t>
            </a:r>
            <a:r>
              <a:rPr lang="en-US" altLang="ja-JP" dirty="0" smtClean="0"/>
              <a:t> </a:t>
            </a:r>
            <a:r>
              <a:rPr lang="ja-JP" altLang="en-US"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a:t>
            </a:r>
            <a:r>
              <a:rPr lang="en-US" sz="1200" dirty="0" smtClean="0"/>
              <a:t>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smtClean="0"/>
              <a:t>腫瘍中の各細胞の一細胞シーケンシング</a:t>
            </a:r>
            <a:endParaRPr lang="en-US" altLang="ja-JP" dirty="0" smtClean="0"/>
          </a:p>
          <a:p>
            <a:pPr marL="400050" lvl="1" indent="0">
              <a:buNone/>
            </a:pPr>
            <a:r>
              <a:rPr lang="ja-JP" altLang="en-US" smtClean="0"/>
              <a:t>すべての部分型とその構成比を同定可能</a:t>
            </a:r>
            <a:endParaRPr lang="en-US" altLang="ja-JP" dirty="0"/>
          </a:p>
          <a:p>
            <a:pPr marL="400050" lvl="1" indent="0">
              <a:buNone/>
            </a:pPr>
            <a:r>
              <a:rPr lang="en-US" altLang="ja-JP" dirty="0" smtClean="0"/>
              <a:t>But </a:t>
            </a:r>
            <a:r>
              <a:rPr lang="ja-JP" altLang="en-US" smtClean="0"/>
              <a:t>がんの一細胞シーケンシングは技術的な困難が伴い、高コスト</a:t>
            </a:r>
            <a:endParaRPr lang="en-US" altLang="ja-JP" dirty="0" smtClean="0"/>
          </a:p>
          <a:p>
            <a:pPr marL="400050" lvl="1" indent="0">
              <a:buNone/>
            </a:pPr>
            <a:r>
              <a:rPr lang="ja-JP" altLang="en-US" smtClean="0"/>
              <a:t>→</a:t>
            </a:r>
            <a:r>
              <a:rPr lang="en-US" altLang="ja-JP" dirty="0" smtClean="0"/>
              <a:t> </a:t>
            </a:r>
            <a:r>
              <a:rPr lang="ja-JP" altLang="en-US" smtClean="0"/>
              <a:t>バルクシーケンシングを行うことが一般的</a:t>
            </a:r>
            <a:endParaRPr lang="en-US" altLang="ja-JP" dirty="0"/>
          </a:p>
          <a:p>
            <a:pPr marL="285750"/>
            <a:r>
              <a:rPr lang="ja-JP" altLang="en-US" smtClean="0"/>
              <a:t>バルクシーケンシングに伴う問題</a:t>
            </a:r>
            <a:endParaRPr lang="en-US" altLang="ja-JP" dirty="0" smtClean="0"/>
          </a:p>
          <a:p>
            <a:pPr marL="685800" lvl="1">
              <a:buFont typeface="Arial" charset="0"/>
              <a:buChar char="•"/>
            </a:pPr>
            <a:r>
              <a:rPr lang="ja-JP" altLang="en-US" smtClean="0"/>
              <a:t>観測されるリードは、部分型の平均像</a:t>
            </a:r>
            <a:endParaRPr lang="en-US" altLang="ja-JP" dirty="0" smtClean="0"/>
          </a:p>
          <a:p>
            <a:pPr marL="685800" lvl="1">
              <a:buFont typeface="Arial" charset="0"/>
              <a:buChar char="•"/>
            </a:pPr>
            <a:r>
              <a:rPr lang="ja-JP" altLang="en-US" smtClean="0"/>
              <a:t>各部分型の変異アレル頻度を隠れ状態推定する必要がある</a:t>
            </a:r>
            <a:endParaRPr lang="en-US" altLang="ja-JP" dirty="0" smtClean="0"/>
          </a:p>
          <a:p>
            <a:r>
              <a:rPr lang="ja-JP" altLang="en-US" smtClean="0"/>
              <a:t>解くべき問題</a:t>
            </a:r>
            <a:endParaRPr lang="en-US" altLang="ja-JP" dirty="0"/>
          </a:p>
          <a:p>
            <a:pPr marL="457200" lvl="1" indent="0">
              <a:buNone/>
            </a:pPr>
            <a:r>
              <a:rPr lang="en-US" altLang="ja-JP" dirty="0" smtClean="0"/>
              <a:t>Input:	</a:t>
            </a:r>
            <a:r>
              <a:rPr lang="ja-JP" altLang="en-US" smtClean="0"/>
              <a:t>各一塩基多型</a:t>
            </a:r>
            <a:r>
              <a:rPr lang="en-US" altLang="ja-JP" dirty="0" smtClean="0"/>
              <a:t>(SVN)</a:t>
            </a:r>
            <a:r>
              <a:rPr lang="ja-JP" altLang="en-US" smtClean="0"/>
              <a:t>位置における</a:t>
            </a:r>
            <a:r>
              <a:rPr lang="en-US" altLang="ja-JP" dirty="0" smtClean="0"/>
              <a:t>NGS</a:t>
            </a:r>
            <a:r>
              <a:rPr lang="ja-JP" altLang="en-US" smtClean="0"/>
              <a:t>リードの総数と変異リード数</a:t>
            </a:r>
            <a:endParaRPr lang="en-US" altLang="ja-JP" dirty="0" smtClean="0"/>
          </a:p>
          <a:p>
            <a:pPr marL="457200" lvl="1" indent="0">
              <a:buNone/>
            </a:pPr>
            <a:r>
              <a:rPr lang="en-US" altLang="ja-JP" dirty="0" smtClean="0"/>
              <a:t>Output:	</a:t>
            </a:r>
            <a:r>
              <a:rPr lang="ja-JP" altLang="en-US" smtClean="0"/>
              <a:t>部分型の構成比と誕生時刻および増殖率</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20"/>
                <a:ext cx="5477607" cy="4360844"/>
              </a:xfrm>
              <a:solidFill>
                <a:schemeClr val="bg1"/>
              </a:solidFill>
            </p:spPr>
            <p:txBody>
              <a:bodyPr>
                <a:normAutofit/>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20"/>
                <a:ext cx="5477607" cy="4360844"/>
              </a:xfrm>
              <a:blipFill rotWithShape="0">
                <a:blip r:embed="rId3"/>
                <a:stretch>
                  <a:fillRect l="-334" t="-139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81421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a:t>
            </a:r>
            <a:r>
              <a:rPr lang="ja-JP" altLang="en-US" dirty="0" smtClean="0">
                <a:solidFill>
                  <a:srgbClr val="FF0000"/>
                </a:solidFill>
              </a:rPr>
              <a:t>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2068031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1841</TotalTime>
  <Words>2101</Words>
  <Application>Microsoft Macintosh PowerPoint</Application>
  <PresentationFormat>On-screen Show (4:3)</PresentationFormat>
  <Paragraphs>193</Paragraphs>
  <Slides>17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Cambria Math</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Results I</vt:lpstr>
      <vt:lpstr>Results II</vt:lpstr>
      <vt:lpstr>Conclusions</vt:lpstr>
      <vt:lpstr>Future works</vt:lpstr>
      <vt:lpstr>Acknowledgements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258</cp:revision>
  <dcterms:created xsi:type="dcterms:W3CDTF">2016-09-09T19:19:12Z</dcterms:created>
  <dcterms:modified xsi:type="dcterms:W3CDTF">2016-09-13T00:01:49Z</dcterms:modified>
</cp:coreProperties>
</file>